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66060755"/>
              </p:ext>
            </p:extLst>
          </p:nvPr>
        </p:nvGraphicFramePr>
        <p:xfrm>
          <a:off x="344489" y="2511207"/>
          <a:ext cx="4608512" cy="2006918"/>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133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13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мамыр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7993" y="125303"/>
            <a:ext cx="4820112"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14 </a:t>
            </a:r>
            <a:r>
              <a:rPr lang="kk-KZ" sz="1200" b="1" dirty="0" smtClean="0">
                <a:latin typeface="Times New Roman" panose="02020603050405020304" pitchFamily="18" charset="0"/>
                <a:cs typeface="Times New Roman" panose="02020603050405020304" pitchFamily="18" charset="0"/>
              </a:rPr>
              <a:t>мамырға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13 </a:t>
            </a:r>
            <a:r>
              <a:rPr lang="ru-RU" altLang="ru-RU" sz="1200" b="1" dirty="0" err="1" smtClean="0">
                <a:solidFill>
                  <a:srgbClr val="000000"/>
                </a:solidFill>
                <a:latin typeface="Times New Roman" pitchFamily="18" charset="0"/>
                <a:cs typeface="Times New Roman"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kk-KZ" sz="1200" b="1" dirty="0" smtClean="0">
                <a:latin typeface="Times New Roman" panose="02020603050405020304" pitchFamily="18" charset="0"/>
                <a:cs typeface="Times New Roman" panose="02020603050405020304" pitchFamily="18" charset="0"/>
              </a:rPr>
              <a:t>мамырға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sym typeface="+mn-ea"/>
              </a:rPr>
              <a:t>Көшпелі</a:t>
            </a:r>
            <a:r>
              <a:rPr lang="kk-KZ" sz="1200" dirty="0" smtClean="0">
                <a:latin typeface="Times New Roman" panose="02020603050405020304" pitchFamily="18" charset="0"/>
                <a:cs typeface="Times New Roman" panose="02020603050405020304" pitchFamily="18" charset="0"/>
                <a:sym typeface="+mn-ea"/>
              </a:rPr>
              <a:t> </a:t>
            </a:r>
            <a:r>
              <a:rPr lang="kk-KZ" sz="1200" dirty="0" smtClean="0">
                <a:latin typeface="Times New Roman" panose="02020603050405020304" pitchFamily="18" charset="0"/>
                <a:cs typeface="Times New Roman" panose="02020603050405020304" pitchFamily="18" charset="0"/>
                <a:sym typeface="+mn-ea"/>
              </a:rPr>
              <a:t>б</a:t>
            </a:r>
            <a:r>
              <a:rPr lang="kk-KZ" sz="1200" kern="1400" dirty="0" smtClean="0">
                <a:solidFill>
                  <a:srgbClr val="000000"/>
                </a:solidFill>
                <a:latin typeface="Times New Roman" panose="02020603050405020304" pitchFamily="18" charset="0"/>
                <a:ea typeface="Times New Roman" panose="02020603050405020304" pitchFamily="18" charset="0"/>
              </a:rPr>
              <a:t>ұлтты</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жауын-шашынсыз. Оңтүстік-шығыстан жел соғады, </a:t>
            </a:r>
            <a:r>
              <a:rPr lang="kk-KZ" sz="1200" kern="1400" dirty="0">
                <a:solidFill>
                  <a:srgbClr val="000000"/>
                </a:solidFill>
                <a:latin typeface="Times New Roman" panose="02020603050405020304" pitchFamily="18" charset="0"/>
                <a:ea typeface="Times New Roman" panose="02020603050405020304" pitchFamily="18" charset="0"/>
              </a:rPr>
              <a:t>күші </a:t>
            </a:r>
            <a:r>
              <a:rPr lang="kk-KZ" sz="1200" kern="1400" dirty="0" smtClean="0">
                <a:solidFill>
                  <a:srgbClr val="000000"/>
                </a:solidFill>
                <a:latin typeface="Times New Roman" panose="02020603050405020304" pitchFamily="18" charset="0"/>
                <a:ea typeface="Times New Roman" panose="02020603050405020304" pitchFamily="18" charset="0"/>
              </a:rPr>
              <a:t>7</a:t>
            </a:r>
            <a:r>
              <a:rPr lang="kk-KZ" sz="1200" kern="1400" dirty="0" smtClean="0">
                <a:solidFill>
                  <a:srgbClr val="000000"/>
                </a:solidFill>
                <a:latin typeface="Times New Roman" panose="02020603050405020304" pitchFamily="18" charset="0"/>
                <a:ea typeface="Times New Roman" panose="02020603050405020304" pitchFamily="18" charset="0"/>
              </a:rPr>
              <a:t>-12, </a:t>
            </a:r>
            <a:r>
              <a:rPr lang="kk-KZ" sz="1200" kern="1400" dirty="0" smtClean="0">
                <a:solidFill>
                  <a:srgbClr val="000000"/>
                </a:solidFill>
                <a:latin typeface="Times New Roman" panose="02020603050405020304" pitchFamily="18" charset="0"/>
                <a:ea typeface="Times New Roman" panose="02020603050405020304" pitchFamily="18" charset="0"/>
              </a:rPr>
              <a:t>күндіз екпіні </a:t>
            </a:r>
            <a:r>
              <a:rPr lang="kk-KZ" sz="1200" kern="1400" dirty="0" smtClean="0">
                <a:solidFill>
                  <a:srgbClr val="000000"/>
                </a:solidFill>
                <a:latin typeface="Times New Roman" panose="02020603050405020304" pitchFamily="18" charset="0"/>
                <a:ea typeface="Times New Roman" panose="02020603050405020304" pitchFamily="18" charset="0"/>
              </a:rPr>
              <a:t>15 </a:t>
            </a:r>
            <a:r>
              <a:rPr lang="kk-KZ" sz="1200" kern="1400" dirty="0">
                <a:solidFill>
                  <a:srgbClr val="000000"/>
                </a:solidFill>
                <a:latin typeface="Times New Roman" panose="02020603050405020304" pitchFamily="18" charset="0"/>
                <a:ea typeface="Times New Roman" panose="02020603050405020304" pitchFamily="18" charset="0"/>
              </a:rPr>
              <a:t>м/с. Ауа температурасы түнде </a:t>
            </a:r>
            <a:r>
              <a:rPr lang="kk-KZ" sz="1200" kern="1400" dirty="0" smtClean="0">
                <a:solidFill>
                  <a:srgbClr val="000000"/>
                </a:solidFill>
                <a:latin typeface="Times New Roman" panose="02020603050405020304" pitchFamily="18" charset="0"/>
                <a:ea typeface="Times New Roman" panose="02020603050405020304" pitchFamily="18" charset="0"/>
              </a:rPr>
              <a:t>8</a:t>
            </a:r>
            <a:r>
              <a:rPr lang="kk-KZ" sz="1200" kern="1400" dirty="0" smtClean="0">
                <a:solidFill>
                  <a:srgbClr val="000000"/>
                </a:solidFill>
                <a:latin typeface="Times New Roman" panose="02020603050405020304" pitchFamily="18" charset="0"/>
                <a:ea typeface="Times New Roman" panose="02020603050405020304" pitchFamily="18" charset="0"/>
              </a:rPr>
              <a:t>-10,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25-27 </a:t>
            </a:r>
            <a:r>
              <a:rPr lang="kk-KZ" sz="1200" kern="1400" dirty="0">
                <a:solidFill>
                  <a:srgbClr val="000000"/>
                </a:solidFill>
                <a:latin typeface="Times New Roman" panose="02020603050405020304" pitchFamily="18" charset="0"/>
                <a:ea typeface="Times New Roman" panose="02020603050405020304" pitchFamily="18" charset="0"/>
              </a:rPr>
              <a:t>градус жылы болады.</a:t>
            </a: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15 </a:t>
            </a:r>
            <a:r>
              <a:rPr lang="kk-KZ" altLang="ru-RU" sz="1200" b="1" dirty="0" smtClean="0">
                <a:latin typeface="Times New Roman" panose="02020603050405020304" pitchFamily="18" charset="0"/>
                <a:cs typeface="Times New Roman" panose="02020603050405020304" pitchFamily="18" charset="0"/>
                <a:sym typeface="+mn-ea"/>
              </a:rPr>
              <a:t>мамыр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solidFill>
                  <a:srgbClr val="000000"/>
                </a:solidFill>
                <a:latin typeface="Times New Roman" pitchFamily="18" charset="0"/>
                <a:cs typeface="Times New Roman" pitchFamily="18" charset="0"/>
              </a:rPr>
              <a:t>14</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sym typeface="+mn-ea"/>
              </a:rPr>
              <a:t>Көшпелі</a:t>
            </a:r>
            <a:r>
              <a:rPr lang="kk-KZ" sz="1200" dirty="0" smtClean="0">
                <a:latin typeface="Times New Roman" panose="02020603050405020304" pitchFamily="18" charset="0"/>
                <a:cs typeface="Times New Roman" panose="02020603050405020304" pitchFamily="18" charset="0"/>
                <a:sym typeface="+mn-ea"/>
              </a:rPr>
              <a:t> </a:t>
            </a:r>
            <a:r>
              <a:rPr lang="kk-KZ" sz="1200" dirty="0" smtClean="0">
                <a:latin typeface="Times New Roman" panose="02020603050405020304" pitchFamily="18" charset="0"/>
                <a:cs typeface="Times New Roman" panose="02020603050405020304" pitchFamily="18" charset="0"/>
                <a:sym typeface="+mn-ea"/>
              </a:rPr>
              <a:t>бұлтты, </a:t>
            </a:r>
            <a:r>
              <a:rPr lang="kk-KZ" sz="1200" kern="1400" dirty="0">
                <a:solidFill>
                  <a:srgbClr val="000000"/>
                </a:solidFill>
                <a:latin typeface="Times New Roman" panose="02020603050405020304" pitchFamily="18" charset="0"/>
                <a:ea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sym typeface="+mn-ea"/>
              </a:rPr>
              <a:t>. Оңтүстік-шығыстан </a:t>
            </a:r>
            <a:r>
              <a:rPr lang="kk-KZ" altLang="ru-RU" sz="1200" dirty="0" smtClean="0">
                <a:latin typeface="Times New Roman" panose="02020603050405020304" pitchFamily="18" charset="0"/>
                <a:cs typeface="Times New Roman" panose="02020603050405020304" pitchFamily="18" charset="0"/>
                <a:sym typeface="+mn-ea"/>
              </a:rPr>
              <a:t>жел 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5-10 </a:t>
            </a:r>
            <a:r>
              <a:rPr lang="kk-KZ" sz="1200" dirty="0" smtClean="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10-12 </a:t>
            </a:r>
            <a:r>
              <a:rPr lang="kk-KZ" sz="1200" dirty="0" smtClean="0">
                <a:latin typeface="Times New Roman" panose="02020603050405020304" pitchFamily="18" charset="0"/>
                <a:cs typeface="Times New Roman" panose="02020603050405020304" pitchFamily="18" charset="0"/>
              </a:rPr>
              <a:t>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12364471"/>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992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0.304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13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8868" y="2199200"/>
            <a:ext cx="4790173" cy="120032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2026 жылғы </a:t>
            </a:r>
            <a:r>
              <a:rPr lang="kk-KZ" sz="1200" smtClean="0">
                <a:solidFill>
                  <a:prstClr val="black"/>
                </a:solidFill>
                <a:latin typeface="Times New Roman" panose="02020603050405020304" pitchFamily="18" charset="0"/>
                <a:cs typeface="Times New Roman" panose="02020603050405020304" pitchFamily="18" charset="0"/>
              </a:rPr>
              <a:t>14 мамырда, </a:t>
            </a:r>
            <a:r>
              <a:rPr lang="kk-KZ" sz="1200" dirty="0" smtClean="0">
                <a:solidFill>
                  <a:prstClr val="black"/>
                </a:solidFill>
                <a:latin typeface="Times New Roman" panose="02020603050405020304" pitchFamily="18" charset="0"/>
                <a:cs typeface="Times New Roman" panose="02020603050405020304" pitchFamily="18" charset="0"/>
              </a:rPr>
              <a:t>15 </a:t>
            </a:r>
            <a:r>
              <a:rPr lang="kk-KZ" sz="1200" dirty="0">
                <a:solidFill>
                  <a:prstClr val="black"/>
                </a:solidFill>
                <a:latin typeface="Times New Roman" panose="02020603050405020304" pitchFamily="18" charset="0"/>
                <a:cs typeface="Times New Roman" panose="02020603050405020304" pitchFamily="18" charset="0"/>
              </a:rPr>
              <a:t>мамыр түнде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сейілуіне</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a:p>
            <a:pPr indent="185738" algn="just"/>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0144" y="3157361"/>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Сагинтаева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kk-KZ" altLang="x-none" sz="800">
                          <a:latin typeface="Times New Roman" panose="02020603050405020304" pitchFamily="18" charset="0"/>
                          <a:cs typeface="Times New Roman" panose="02020603050405020304" pitchFamily="18" charset="0"/>
                        </a:rPr>
                        <a:t> </a:t>
                      </a:r>
                      <a:r>
                        <a:rPr lang="en-US" altLang="x-none" sz="80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46206</TotalTime>
  <Words>527</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6868</cp:revision>
  <cp:lastPrinted>2021-07-01T07:38:07Z</cp:lastPrinted>
  <dcterms:created xsi:type="dcterms:W3CDTF">2018-03-27T06:03:00Z</dcterms:created>
  <dcterms:modified xsi:type="dcterms:W3CDTF">2026-05-13T07:04:11Z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